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1" r:id="rId2"/>
    <p:sldId id="256" r:id="rId3"/>
    <p:sldId id="257" r:id="rId4"/>
    <p:sldId id="262" r:id="rId5"/>
    <p:sldId id="264" r:id="rId6"/>
    <p:sldId id="268" r:id="rId7"/>
    <p:sldId id="267" r:id="rId8"/>
    <p:sldId id="279" r:id="rId9"/>
    <p:sldId id="266" r:id="rId10"/>
    <p:sldId id="271" r:id="rId11"/>
    <p:sldId id="273" r:id="rId12"/>
    <p:sldId id="272" r:id="rId13"/>
    <p:sldId id="275" r:id="rId14"/>
    <p:sldId id="274" r:id="rId15"/>
    <p:sldId id="269" r:id="rId16"/>
    <p:sldId id="277" r:id="rId17"/>
    <p:sldId id="276" r:id="rId18"/>
    <p:sldId id="270" r:id="rId19"/>
    <p:sldId id="278" r:id="rId2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65" autoAdjust="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2100" y="11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619A-1EB3-4F25-A5CE-330482008FD7}" type="datetimeFigureOut">
              <a:rPr lang="it-IT" smtClean="0"/>
              <a:t>13/01/2024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DC34C-77CC-4635-A0FC-45B6EC4BA40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458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3DC34C-77CC-4635-A0FC-45B6EC4BA40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5966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Simone Scevaroli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r>
              <a:rPr lang="it-IT" dirty="0"/>
              <a:t>Concert Ticket Service – Project Type C</a:t>
            </a:r>
          </a:p>
          <a:p>
            <a:pPr algn="ctr"/>
            <a:endParaRPr lang="it-IT" dirty="0"/>
          </a:p>
          <a:p>
            <a:pPr algn="ctr"/>
            <a:r>
              <a:rPr lang="it-IT" sz="2400" dirty="0"/>
              <a:t>Simone Scevaroli - 10913296</a:t>
            </a:r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Performance Evaluation and Applications Project 2023 - 2024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JMT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After </a:t>
            </a:r>
            <a:r>
              <a:rPr lang="it-IT" dirty="0" err="1"/>
              <a:t>identifying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necessary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, I </a:t>
            </a:r>
            <a:r>
              <a:rPr lang="it-IT" dirty="0" err="1"/>
              <a:t>used</a:t>
            </a:r>
            <a:r>
              <a:rPr lang="it-IT" dirty="0"/>
              <a:t> JMT to </a:t>
            </a:r>
            <a:r>
              <a:rPr lang="it-IT" dirty="0" err="1"/>
              <a:t>implement</a:t>
            </a:r>
            <a:r>
              <a:rPr lang="it-IT" dirty="0"/>
              <a:t> the following </a:t>
            </a:r>
            <a:r>
              <a:rPr lang="it-IT" dirty="0" err="1"/>
              <a:t>queuing</a:t>
            </a:r>
            <a:r>
              <a:rPr lang="it-IT" dirty="0"/>
              <a:t> network, </a:t>
            </a:r>
            <a:r>
              <a:rPr lang="it-IT" dirty="0" err="1"/>
              <a:t>representing</a:t>
            </a:r>
            <a:r>
              <a:rPr lang="it-IT" dirty="0"/>
              <a:t> the </a:t>
            </a:r>
            <a:r>
              <a:rPr lang="it-IT" dirty="0" err="1"/>
              <a:t>topology</a:t>
            </a:r>
            <a:r>
              <a:rPr lang="it-IT" dirty="0"/>
              <a:t> of the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8CAC7B-26FB-734D-5A27-EA8D7BA3C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01" y="3147885"/>
            <a:ext cx="7316221" cy="1819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D80C44-F61C-B791-863E-A1A88B482483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129369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JMT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system </a:t>
            </a:r>
            <a:r>
              <a:rPr lang="it-IT" dirty="0" err="1"/>
              <a:t>shown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characterized</a:t>
            </a:r>
            <a:r>
              <a:rPr lang="it-IT" dirty="0"/>
              <a:t> by: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An </a:t>
            </a:r>
            <a:r>
              <a:rPr lang="it-IT" b="1" dirty="0"/>
              <a:t>open class</a:t>
            </a:r>
            <a:r>
              <a:rPr lang="it-IT" dirty="0"/>
              <a:t>, </a:t>
            </a:r>
            <a:r>
              <a:rPr lang="it-IT" dirty="0" err="1"/>
              <a:t>modeled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Markov-</a:t>
            </a:r>
            <a:r>
              <a:rPr lang="it-IT" dirty="0" err="1"/>
              <a:t>Modulated</a:t>
            </a:r>
            <a:r>
              <a:rPr lang="it-IT" dirty="0"/>
              <a:t> Poisson </a:t>
            </a:r>
            <a:r>
              <a:rPr lang="it-IT" dirty="0" err="1"/>
              <a:t>Process</a:t>
            </a:r>
            <a:r>
              <a:rPr lang="it-IT" dirty="0"/>
              <a:t> (mmpp2) with </a:t>
            </a:r>
            <a:r>
              <a:rPr lang="el-GR" dirty="0"/>
              <a:t>λ</a:t>
            </a:r>
            <a:r>
              <a:rPr lang="it-IT" baseline="-25000" dirty="0"/>
              <a:t>0</a:t>
            </a:r>
            <a:r>
              <a:rPr lang="it-IT" dirty="0"/>
              <a:t>=6000 </a:t>
            </a:r>
            <a:r>
              <a:rPr lang="it-IT" dirty="0" err="1"/>
              <a:t>req</a:t>
            </a:r>
            <a:r>
              <a:rPr lang="it-IT" dirty="0"/>
              <a:t>/min, </a:t>
            </a:r>
            <a:r>
              <a:rPr lang="el-GR" dirty="0"/>
              <a:t>λ</a:t>
            </a:r>
            <a:r>
              <a:rPr lang="it-IT" baseline="-25000" dirty="0"/>
              <a:t>1</a:t>
            </a:r>
            <a:r>
              <a:rPr lang="it-IT" dirty="0"/>
              <a:t>=300 </a:t>
            </a:r>
            <a:r>
              <a:rPr lang="it-IT" dirty="0" err="1"/>
              <a:t>req</a:t>
            </a:r>
            <a:r>
              <a:rPr lang="it-IT" dirty="0"/>
              <a:t>/min, </a:t>
            </a:r>
            <a:r>
              <a:rPr lang="el-GR" dirty="0"/>
              <a:t>σ</a:t>
            </a:r>
            <a:r>
              <a:rPr lang="it-IT" baseline="-25000" dirty="0"/>
              <a:t>0</a:t>
            </a:r>
            <a:r>
              <a:rPr lang="it-IT" dirty="0"/>
              <a:t>=1/480min and </a:t>
            </a:r>
            <a:r>
              <a:rPr lang="el-GR" dirty="0"/>
              <a:t>σ</a:t>
            </a:r>
            <a:r>
              <a:rPr lang="it-IT" baseline="-25000" dirty="0"/>
              <a:t>1</a:t>
            </a:r>
            <a:r>
              <a:rPr lang="it-IT" dirty="0"/>
              <a:t>=1/9600min.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the </a:t>
            </a:r>
            <a:r>
              <a:rPr lang="it-IT" dirty="0" err="1"/>
              <a:t>arrivals</a:t>
            </a: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b="1" dirty="0" err="1"/>
              <a:t>Four</a:t>
            </a:r>
            <a:r>
              <a:rPr lang="it-IT" b="1" dirty="0"/>
              <a:t> queue stations</a:t>
            </a:r>
            <a:r>
              <a:rPr lang="it-IT" dirty="0"/>
              <a:t>, each </a:t>
            </a:r>
            <a:r>
              <a:rPr lang="it-IT" dirty="0" err="1"/>
              <a:t>representing</a:t>
            </a:r>
            <a:r>
              <a:rPr lang="it-IT" dirty="0"/>
              <a:t> a stage of the system and </a:t>
            </a:r>
            <a:r>
              <a:rPr lang="it-IT" dirty="0" err="1"/>
              <a:t>modeled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distribution</a:t>
            </a:r>
            <a:r>
              <a:rPr lang="it-IT" dirty="0"/>
              <a:t> and </a:t>
            </a:r>
            <a:r>
              <a:rPr lang="it-IT" dirty="0" err="1"/>
              <a:t>parameters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fitting </a:t>
            </a:r>
            <a:r>
              <a:rPr lang="it-IT" dirty="0" err="1"/>
              <a:t>process</a:t>
            </a: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A </a:t>
            </a:r>
            <a:r>
              <a:rPr lang="it-IT" b="1" dirty="0"/>
              <a:t>finite </a:t>
            </a:r>
            <a:r>
              <a:rPr lang="it-IT" b="1" dirty="0" err="1"/>
              <a:t>capacity</a:t>
            </a:r>
            <a:r>
              <a:rPr lang="it-IT" b="1" dirty="0"/>
              <a:t> </a:t>
            </a:r>
            <a:r>
              <a:rPr lang="it-IT" b="1" dirty="0" err="1"/>
              <a:t>region</a:t>
            </a:r>
            <a:r>
              <a:rPr lang="it-IT" dirty="0"/>
              <a:t>, with a size of 1000. This </a:t>
            </a:r>
            <a:r>
              <a:rPr lang="it-IT" dirty="0" err="1"/>
              <a:t>ensures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no more </a:t>
            </a:r>
            <a:r>
              <a:rPr lang="it-IT" dirty="0" err="1"/>
              <a:t>than</a:t>
            </a:r>
            <a:r>
              <a:rPr lang="it-IT" dirty="0"/>
              <a:t> 1000 </a:t>
            </a:r>
            <a:r>
              <a:rPr lang="it-IT" dirty="0" err="1"/>
              <a:t>requests</a:t>
            </a:r>
            <a:r>
              <a:rPr lang="it-IT" dirty="0"/>
              <a:t> are </a:t>
            </a:r>
            <a:r>
              <a:rPr lang="it-IT" dirty="0" err="1"/>
              <a:t>present</a:t>
            </a:r>
            <a:r>
              <a:rPr lang="it-IT" dirty="0"/>
              <a:t> in the system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given</a:t>
            </a:r>
            <a:r>
              <a:rPr lang="it-IT" dirty="0"/>
              <a:t> time</a:t>
            </a:r>
            <a:endParaRPr lang="it-IT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868005-A542-6818-267F-1E86C6D1452F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25035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indexes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following indexes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each </a:t>
            </a:r>
            <a:r>
              <a:rPr lang="it-IT" dirty="0" err="1"/>
              <a:t>iteration</a:t>
            </a:r>
            <a:r>
              <a:rPr lang="it-IT" dirty="0"/>
              <a:t> to </a:t>
            </a:r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to </a:t>
            </a:r>
            <a:r>
              <a:rPr lang="it-IT" dirty="0" err="1"/>
              <a:t>modify</a:t>
            </a:r>
            <a:r>
              <a:rPr lang="it-IT" dirty="0"/>
              <a:t> the systems, </a:t>
            </a:r>
            <a:r>
              <a:rPr lang="it-IT" dirty="0" err="1"/>
              <a:t>adding</a:t>
            </a:r>
            <a:r>
              <a:rPr lang="it-IT" dirty="0"/>
              <a:t> cores to stages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rgbClr val="FF0000"/>
                </a:solidFill>
              </a:rPr>
              <a:t>Utilization</a:t>
            </a:r>
            <a:r>
              <a:rPr lang="it-IT" dirty="0"/>
              <a:t> (for </a:t>
            </a:r>
            <a:r>
              <a:rPr lang="it-IT" dirty="0" err="1"/>
              <a:t>all</a:t>
            </a:r>
            <a:r>
              <a:rPr lang="it-IT" dirty="0"/>
              <a:t> stages)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</a:rPr>
              <a:t>Source Throughput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</a:rPr>
              <a:t>System </a:t>
            </a:r>
            <a:r>
              <a:rPr lang="it-IT" dirty="0" err="1">
                <a:solidFill>
                  <a:srgbClr val="FF0000"/>
                </a:solidFill>
              </a:rPr>
              <a:t>Response</a:t>
            </a:r>
            <a:r>
              <a:rPr lang="it-IT" dirty="0">
                <a:solidFill>
                  <a:srgbClr val="FF0000"/>
                </a:solidFill>
              </a:rPr>
              <a:t> Time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</a:rPr>
              <a:t>System Drop Rate </a:t>
            </a:r>
            <a:r>
              <a:rPr lang="it-IT" dirty="0"/>
              <a:t>(</a:t>
            </a:r>
            <a:r>
              <a:rPr lang="it-IT" dirty="0" err="1"/>
              <a:t>Number</a:t>
            </a:r>
            <a:r>
              <a:rPr lang="it-IT" dirty="0"/>
              <a:t> of drops)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0000"/>
                </a:solidFill>
              </a:rPr>
              <a:t>System Drop </a:t>
            </a:r>
            <a:r>
              <a:rPr lang="it-IT" dirty="0" err="1">
                <a:solidFill>
                  <a:srgbClr val="FF0000"/>
                </a:solidFill>
              </a:rPr>
              <a:t>Percentage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/>
              <a:t>(</a:t>
            </a:r>
            <a:r>
              <a:rPr lang="it-IT" dirty="0" err="1"/>
              <a:t>SysDropRate</a:t>
            </a:r>
            <a:r>
              <a:rPr lang="it-IT" dirty="0"/>
              <a:t>/</a:t>
            </a:r>
            <a:r>
              <a:rPr lang="it-IT" dirty="0" err="1"/>
              <a:t>SysThroughput</a:t>
            </a:r>
            <a:r>
              <a:rPr lang="it-IT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76C8ED-8638-E724-8AC2-7EBE90E294EA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211554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Other</a:t>
            </a:r>
            <a:r>
              <a:rPr lang="it-IT" dirty="0"/>
              <a:t> JMT </a:t>
            </a:r>
            <a:r>
              <a:rPr lang="it-IT" dirty="0" err="1"/>
              <a:t>parameters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For each </a:t>
            </a:r>
            <a:r>
              <a:rPr lang="it-IT" dirty="0" err="1"/>
              <a:t>simulation</a:t>
            </a:r>
            <a:r>
              <a:rPr lang="it-IT" dirty="0"/>
              <a:t> I </a:t>
            </a:r>
            <a:r>
              <a:rPr lang="it-IT" dirty="0" err="1"/>
              <a:t>used</a:t>
            </a:r>
            <a:r>
              <a:rPr lang="it-IT" dirty="0"/>
              <a:t> the following JMT </a:t>
            </a:r>
            <a:r>
              <a:rPr lang="it-IT" dirty="0" err="1"/>
              <a:t>parameters</a:t>
            </a:r>
            <a:r>
              <a:rPr lang="it-IT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Maximum </a:t>
            </a:r>
            <a:r>
              <a:rPr lang="it-IT" dirty="0" err="1"/>
              <a:t>number</a:t>
            </a:r>
            <a:r>
              <a:rPr lang="it-IT" dirty="0"/>
              <a:t> of samples -&gt; 10M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Confidence </a:t>
            </a:r>
            <a:r>
              <a:rPr lang="it-IT" dirty="0" err="1"/>
              <a:t>interval</a:t>
            </a:r>
            <a:r>
              <a:rPr lang="it-IT" dirty="0"/>
              <a:t> -&gt; 0.99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Maximum relative </a:t>
            </a:r>
            <a:r>
              <a:rPr lang="it-IT" dirty="0" err="1"/>
              <a:t>error</a:t>
            </a:r>
            <a:r>
              <a:rPr lang="it-IT" dirty="0"/>
              <a:t> -&gt; 0.03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F484AA-4411-76D0-6DE0-FFD336C81394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303499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Running </a:t>
            </a:r>
            <a:r>
              <a:rPr lang="it-IT" dirty="0" err="1"/>
              <a:t>simulations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from 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simulations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put </a:t>
            </a:r>
            <a:r>
              <a:rPr lang="it-IT" dirty="0" err="1"/>
              <a:t>into</a:t>
            </a:r>
            <a:r>
              <a:rPr lang="it-IT" dirty="0"/>
              <a:t> an Excel file, </a:t>
            </a:r>
            <a:r>
              <a:rPr lang="it-IT" dirty="0" err="1"/>
              <a:t>documenting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for each </a:t>
            </a:r>
            <a:r>
              <a:rPr lang="it-IT" dirty="0" err="1"/>
              <a:t>simulation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Excel file </a:t>
            </a:r>
            <a:r>
              <a:rPr lang="it-IT" dirty="0" err="1"/>
              <a:t>is</a:t>
            </a:r>
            <a:r>
              <a:rPr lang="it-IT" dirty="0"/>
              <a:t> inside the folder so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have</a:t>
            </a:r>
            <a:r>
              <a:rPr lang="it-IT" dirty="0"/>
              <a:t> a look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iterations</a:t>
            </a:r>
            <a:r>
              <a:rPr lang="it-IT" dirty="0"/>
              <a:t> and the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obtained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In </a:t>
            </a:r>
            <a:r>
              <a:rPr lang="it-IT" dirty="0" err="1"/>
              <a:t>particular</a:t>
            </a:r>
            <a:r>
              <a:rPr lang="it-IT" dirty="0"/>
              <a:t>, to determine the </a:t>
            </a:r>
            <a:r>
              <a:rPr lang="it-IT" dirty="0" err="1"/>
              <a:t>allocation</a:t>
            </a:r>
            <a:r>
              <a:rPr lang="it-IT" dirty="0"/>
              <a:t> of cores for the next run, I </a:t>
            </a:r>
            <a:r>
              <a:rPr lang="it-IT" dirty="0" err="1"/>
              <a:t>identified</a:t>
            </a:r>
            <a:r>
              <a:rPr lang="it-IT" dirty="0"/>
              <a:t> </a:t>
            </a:r>
            <a:r>
              <a:rPr lang="it-IT" dirty="0" err="1">
                <a:solidFill>
                  <a:srgbClr val="FF0000"/>
                </a:solidFill>
              </a:rPr>
              <a:t>bottlenecks</a:t>
            </a:r>
            <a:r>
              <a:rPr lang="it-IT" b="1" dirty="0"/>
              <a:t> </a:t>
            </a:r>
            <a:r>
              <a:rPr lang="it-IT" dirty="0"/>
              <a:t>by </a:t>
            </a:r>
            <a:r>
              <a:rPr lang="it-IT" dirty="0" err="1"/>
              <a:t>looking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utilizitation</a:t>
            </a:r>
            <a:r>
              <a:rPr lang="it-IT" dirty="0"/>
              <a:t> of each stage: </a:t>
            </a:r>
            <a:r>
              <a:rPr lang="it-IT" dirty="0" err="1"/>
              <a:t>if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>
                <a:solidFill>
                  <a:srgbClr val="FF0000"/>
                </a:solidFill>
              </a:rPr>
              <a:t>utilization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close to 1</a:t>
            </a:r>
            <a:r>
              <a:rPr lang="it-IT" dirty="0"/>
              <a:t>, I </a:t>
            </a:r>
            <a:r>
              <a:rPr lang="it-IT" dirty="0" err="1"/>
              <a:t>increased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cores for the </a:t>
            </a:r>
            <a:r>
              <a:rPr lang="it-IT" dirty="0" err="1"/>
              <a:t>corresponding</a:t>
            </a:r>
            <a:r>
              <a:rPr lang="it-IT" dirty="0"/>
              <a:t> stage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6A44B-34AA-8971-4070-ECD8140A13DB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609745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4049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Through</a:t>
            </a:r>
            <a:r>
              <a:rPr lang="it-IT" dirty="0"/>
              <a:t> multiple </a:t>
            </a:r>
            <a:r>
              <a:rPr lang="it-IT" dirty="0" err="1"/>
              <a:t>iterations</a:t>
            </a:r>
            <a:r>
              <a:rPr lang="it-IT" dirty="0"/>
              <a:t> of this </a:t>
            </a:r>
            <a:r>
              <a:rPr lang="it-IT" dirty="0" err="1"/>
              <a:t>process</a:t>
            </a:r>
            <a:r>
              <a:rPr lang="it-IT" dirty="0"/>
              <a:t>, I </a:t>
            </a:r>
            <a:r>
              <a:rPr lang="it-IT" dirty="0" err="1"/>
              <a:t>discovered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response</a:t>
            </a:r>
            <a:r>
              <a:rPr lang="it-IT" dirty="0"/>
              <a:t> time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below</a:t>
            </a:r>
            <a:r>
              <a:rPr lang="it-IT" dirty="0"/>
              <a:t> 5 minutes </a:t>
            </a:r>
            <a:r>
              <a:rPr lang="it-IT" dirty="0" err="1"/>
              <a:t>even</a:t>
            </a:r>
            <a:r>
              <a:rPr lang="it-IT" dirty="0"/>
              <a:t> with just 1 core per stage. </a:t>
            </a:r>
            <a:r>
              <a:rPr lang="it-IT" dirty="0" err="1"/>
              <a:t>However</a:t>
            </a:r>
            <a:r>
              <a:rPr lang="it-IT" dirty="0"/>
              <a:t>, the drop rate </a:t>
            </a:r>
            <a:r>
              <a:rPr lang="it-IT" dirty="0" err="1"/>
              <a:t>percentage</a:t>
            </a:r>
            <a:r>
              <a:rPr lang="it-IT" dirty="0"/>
              <a:t> </a:t>
            </a:r>
            <a:r>
              <a:rPr lang="it-IT" dirty="0" err="1"/>
              <a:t>exceeded</a:t>
            </a:r>
            <a:r>
              <a:rPr lang="it-IT" dirty="0"/>
              <a:t> 95%,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unaccetable</a:t>
            </a:r>
            <a:r>
              <a:rPr lang="it-IT" dirty="0"/>
              <a:t> for a </a:t>
            </a:r>
            <a:r>
              <a:rPr lang="it-IT" dirty="0" err="1"/>
              <a:t>concert</a:t>
            </a:r>
            <a:r>
              <a:rPr lang="it-IT" dirty="0"/>
              <a:t> ticket service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took</a:t>
            </a:r>
            <a:r>
              <a:rPr lang="it-IT" dirty="0"/>
              <a:t> </a:t>
            </a:r>
            <a:r>
              <a:rPr lang="it-IT" b="1" dirty="0"/>
              <a:t>11 </a:t>
            </a:r>
            <a:r>
              <a:rPr lang="it-IT" b="1" dirty="0" err="1"/>
              <a:t>iterations</a:t>
            </a:r>
            <a:r>
              <a:rPr lang="it-IT" b="1" dirty="0"/>
              <a:t> </a:t>
            </a:r>
            <a:r>
              <a:rPr lang="it-IT" dirty="0"/>
              <a:t>to </a:t>
            </a:r>
            <a:r>
              <a:rPr lang="it-IT" dirty="0" err="1"/>
              <a:t>reach</a:t>
            </a:r>
            <a:r>
              <a:rPr lang="it-IT" dirty="0"/>
              <a:t> the final </a:t>
            </a:r>
            <a:r>
              <a:rPr lang="it-IT" dirty="0" err="1"/>
              <a:t>configuration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minimized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core per stage, </a:t>
            </a:r>
            <a:r>
              <a:rPr lang="it-IT" dirty="0" err="1"/>
              <a:t>achieving</a:t>
            </a:r>
            <a:r>
              <a:rPr lang="it-IT" dirty="0"/>
              <a:t> </a:t>
            </a:r>
            <a:r>
              <a:rPr lang="it-IT" dirty="0" err="1"/>
              <a:t>both</a:t>
            </a:r>
            <a:r>
              <a:rPr lang="it-IT" dirty="0"/>
              <a:t> an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response</a:t>
            </a:r>
            <a:r>
              <a:rPr lang="it-IT" dirty="0"/>
              <a:t> time and an </a:t>
            </a:r>
            <a:r>
              <a:rPr lang="it-IT" dirty="0" err="1"/>
              <a:t>average</a:t>
            </a:r>
            <a:r>
              <a:rPr lang="it-IT" dirty="0"/>
              <a:t> drop rate </a:t>
            </a:r>
            <a:r>
              <a:rPr lang="it-IT" dirty="0" err="1"/>
              <a:t>percentage</a:t>
            </a:r>
            <a:r>
              <a:rPr lang="it-IT" dirty="0"/>
              <a:t> </a:t>
            </a:r>
            <a:r>
              <a:rPr lang="it-IT" dirty="0" err="1"/>
              <a:t>below</a:t>
            </a:r>
            <a:r>
              <a:rPr lang="it-IT" dirty="0"/>
              <a:t> the </a:t>
            </a:r>
            <a:r>
              <a:rPr lang="it-IT" dirty="0" err="1"/>
              <a:t>given</a:t>
            </a:r>
            <a:r>
              <a:rPr lang="it-IT" dirty="0"/>
              <a:t> </a:t>
            </a:r>
            <a:r>
              <a:rPr lang="it-IT" dirty="0" err="1"/>
              <a:t>threshold</a:t>
            </a:r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09D52-F869-5006-A188-9E4B991EA101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217015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final </a:t>
            </a:r>
            <a:r>
              <a:rPr lang="it-IT" dirty="0" err="1"/>
              <a:t>configuration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b="1" dirty="0"/>
              <a:t>1 core </a:t>
            </a:r>
            <a:r>
              <a:rPr lang="it-IT" dirty="0"/>
              <a:t>for </a:t>
            </a:r>
            <a:r>
              <a:rPr lang="it-IT" dirty="0">
                <a:solidFill>
                  <a:srgbClr val="FF0000"/>
                </a:solidFill>
              </a:rPr>
              <a:t>Welcome Message </a:t>
            </a:r>
            <a:r>
              <a:rPr lang="it-IT" dirty="0"/>
              <a:t>stage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b="1" dirty="0"/>
              <a:t>19 cores </a:t>
            </a:r>
            <a:r>
              <a:rPr lang="it-IT" dirty="0"/>
              <a:t>for </a:t>
            </a:r>
            <a:r>
              <a:rPr lang="it-IT" dirty="0">
                <a:solidFill>
                  <a:srgbClr val="FF0000"/>
                </a:solidFill>
              </a:rPr>
              <a:t>Seat </a:t>
            </a:r>
            <a:r>
              <a:rPr lang="it-IT" dirty="0" err="1">
                <a:solidFill>
                  <a:srgbClr val="FF0000"/>
                </a:solidFill>
              </a:rPr>
              <a:t>Selection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/>
              <a:t>stage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b="1" dirty="0"/>
              <a:t>4 cores</a:t>
            </a:r>
            <a:r>
              <a:rPr lang="it-IT" dirty="0"/>
              <a:t> for </a:t>
            </a:r>
            <a:r>
              <a:rPr lang="it-IT" dirty="0">
                <a:solidFill>
                  <a:srgbClr val="FF0000"/>
                </a:solidFill>
              </a:rPr>
              <a:t>Payment processor </a:t>
            </a:r>
            <a:r>
              <a:rPr lang="it-IT" dirty="0"/>
              <a:t>stage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b="1" dirty="0"/>
              <a:t>4 cores</a:t>
            </a:r>
            <a:r>
              <a:rPr lang="it-IT" dirty="0"/>
              <a:t> for </a:t>
            </a:r>
            <a:r>
              <a:rPr lang="it-IT" dirty="0">
                <a:solidFill>
                  <a:srgbClr val="FF0000"/>
                </a:solidFill>
              </a:rPr>
              <a:t>Ticket </a:t>
            </a:r>
            <a:r>
              <a:rPr lang="it-IT" dirty="0" err="1">
                <a:solidFill>
                  <a:srgbClr val="FF0000"/>
                </a:solidFill>
              </a:rPr>
              <a:t>Issuing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/>
              <a:t>stage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6822F-D1F0-EB40-2281-265D7CA04027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028241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51849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to note </a:t>
            </a:r>
            <a:r>
              <a:rPr lang="it-IT" dirty="0" err="1"/>
              <a:t>that</a:t>
            </a:r>
            <a:r>
              <a:rPr lang="it-IT" dirty="0"/>
              <a:t>, with the </a:t>
            </a:r>
            <a:r>
              <a:rPr lang="it-IT" dirty="0" err="1"/>
              <a:t>discovered</a:t>
            </a:r>
            <a:r>
              <a:rPr lang="it-IT" dirty="0"/>
              <a:t> </a:t>
            </a:r>
            <a:r>
              <a:rPr lang="it-IT" dirty="0" err="1"/>
              <a:t>configuration</a:t>
            </a:r>
            <a:r>
              <a:rPr lang="it-IT" dirty="0"/>
              <a:t>, the drop rate </a:t>
            </a:r>
            <a:r>
              <a:rPr lang="it-IT" dirty="0" err="1"/>
              <a:t>percentage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just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below</a:t>
            </a:r>
            <a:r>
              <a:rPr lang="it-IT" dirty="0"/>
              <a:t> 25%.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additional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/>
              <a:t>(in </a:t>
            </a:r>
            <a:r>
              <a:rPr lang="it-IT" dirty="0" err="1"/>
              <a:t>terms</a:t>
            </a:r>
            <a:r>
              <a:rPr lang="it-IT" dirty="0"/>
              <a:t> of cores/money) are </a:t>
            </a:r>
            <a:r>
              <a:rPr lang="it-IT" dirty="0" err="1"/>
              <a:t>available</a:t>
            </a:r>
            <a:r>
              <a:rPr lang="it-IT" dirty="0"/>
              <a:t>, </a:t>
            </a: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to </a:t>
            </a:r>
            <a:r>
              <a:rPr lang="it-IT" dirty="0" err="1">
                <a:solidFill>
                  <a:srgbClr val="FF0000"/>
                </a:solidFill>
              </a:rPr>
              <a:t>increase</a:t>
            </a:r>
            <a:r>
              <a:rPr lang="it-IT" dirty="0">
                <a:solidFill>
                  <a:srgbClr val="FF0000"/>
                </a:solidFill>
              </a:rPr>
              <a:t> the </a:t>
            </a:r>
            <a:r>
              <a:rPr lang="it-IT" dirty="0" err="1">
                <a:solidFill>
                  <a:srgbClr val="FF0000"/>
                </a:solidFill>
              </a:rPr>
              <a:t>number</a:t>
            </a:r>
            <a:r>
              <a:rPr lang="it-IT" dirty="0">
                <a:solidFill>
                  <a:srgbClr val="FF0000"/>
                </a:solidFill>
              </a:rPr>
              <a:t> of cores in the Seat </a:t>
            </a:r>
            <a:r>
              <a:rPr lang="it-IT" dirty="0" err="1">
                <a:solidFill>
                  <a:srgbClr val="FF0000"/>
                </a:solidFill>
              </a:rPr>
              <a:t>Selection</a:t>
            </a:r>
            <a:r>
              <a:rPr lang="it-IT" dirty="0">
                <a:solidFill>
                  <a:srgbClr val="FF0000"/>
                </a:solidFill>
              </a:rPr>
              <a:t> stage</a:t>
            </a:r>
            <a:r>
              <a:rPr lang="it-IT" b="1" dirty="0"/>
              <a:t> </a:t>
            </a:r>
            <a:r>
              <a:rPr lang="it-IT" dirty="0"/>
              <a:t>(the last </a:t>
            </a:r>
            <a:r>
              <a:rPr lang="it-IT" dirty="0" err="1"/>
              <a:t>bottleneck</a:t>
            </a:r>
            <a:r>
              <a:rPr lang="it-IT" dirty="0"/>
              <a:t>) </a:t>
            </a:r>
            <a:r>
              <a:rPr lang="it-IT" dirty="0">
                <a:solidFill>
                  <a:srgbClr val="FF0000"/>
                </a:solidFill>
              </a:rPr>
              <a:t>by </a:t>
            </a:r>
            <a:r>
              <a:rPr lang="it-IT" dirty="0" err="1">
                <a:solidFill>
                  <a:srgbClr val="FF0000"/>
                </a:solidFill>
              </a:rPr>
              <a:t>at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least</a:t>
            </a:r>
            <a:r>
              <a:rPr lang="it-IT" dirty="0">
                <a:solidFill>
                  <a:srgbClr val="FF0000"/>
                </a:solidFill>
              </a:rPr>
              <a:t> one</a:t>
            </a:r>
            <a:r>
              <a:rPr lang="it-IT" dirty="0"/>
              <a:t>. This </a:t>
            </a:r>
            <a:r>
              <a:rPr lang="it-IT" dirty="0" err="1"/>
              <a:t>adjustment</a:t>
            </a:r>
            <a:r>
              <a:rPr lang="it-IT" dirty="0"/>
              <a:t> </a:t>
            </a:r>
            <a:r>
              <a:rPr lang="it-IT" dirty="0" err="1"/>
              <a:t>aims</a:t>
            </a: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to </a:t>
            </a:r>
            <a:r>
              <a:rPr lang="it-IT" dirty="0" err="1">
                <a:solidFill>
                  <a:srgbClr val="FF0000"/>
                </a:solidFill>
              </a:rPr>
              <a:t>further</a:t>
            </a:r>
            <a:r>
              <a:rPr lang="it-IT" dirty="0">
                <a:solidFill>
                  <a:srgbClr val="FF0000"/>
                </a:solidFill>
              </a:rPr>
              <a:t> reduce the drop rate </a:t>
            </a:r>
            <a:r>
              <a:rPr lang="it-IT" dirty="0" err="1">
                <a:solidFill>
                  <a:srgbClr val="FF0000"/>
                </a:solidFill>
              </a:rPr>
              <a:t>percentage</a:t>
            </a:r>
            <a:r>
              <a:rPr lang="it-IT" dirty="0"/>
              <a:t>, </a:t>
            </a:r>
            <a:r>
              <a:rPr lang="it-IT" dirty="0" err="1"/>
              <a:t>ensuring</a:t>
            </a:r>
            <a:r>
              <a:rPr lang="it-IT" dirty="0"/>
              <a:t> a more secure and </a:t>
            </a:r>
            <a:r>
              <a:rPr lang="it-IT" dirty="0" err="1"/>
              <a:t>stable</a:t>
            </a:r>
            <a:r>
              <a:rPr lang="it-IT" dirty="0"/>
              <a:t> </a:t>
            </a:r>
            <a:r>
              <a:rPr lang="it-IT" dirty="0" err="1"/>
              <a:t>outcome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clear after the fitting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>
                <a:solidFill>
                  <a:srgbClr val="FF0000"/>
                </a:solidFill>
              </a:rPr>
              <a:t>Seat </a:t>
            </a:r>
            <a:r>
              <a:rPr lang="it-IT" dirty="0" err="1">
                <a:solidFill>
                  <a:srgbClr val="FF0000"/>
                </a:solidFill>
              </a:rPr>
              <a:t>Selection</a:t>
            </a:r>
            <a:r>
              <a:rPr lang="it-IT" dirty="0">
                <a:solidFill>
                  <a:srgbClr val="FF0000"/>
                </a:solidFill>
              </a:rPr>
              <a:t> stage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frequently</a:t>
            </a:r>
            <a:r>
              <a:rPr lang="it-IT" dirty="0"/>
              <a:t> be the </a:t>
            </a:r>
            <a:r>
              <a:rPr lang="it-IT" dirty="0" err="1">
                <a:solidFill>
                  <a:srgbClr val="FF0000"/>
                </a:solidFill>
              </a:rPr>
              <a:t>bottleneck</a:t>
            </a:r>
            <a:r>
              <a:rPr lang="it-IT" dirty="0"/>
              <a:t> and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require</a:t>
            </a:r>
            <a:r>
              <a:rPr lang="it-IT" dirty="0"/>
              <a:t>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number</a:t>
            </a:r>
            <a:r>
              <a:rPr lang="it-IT" dirty="0"/>
              <a:t> of cores,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exponential</a:t>
            </a:r>
            <a:r>
              <a:rPr lang="it-IT" dirty="0"/>
              <a:t> </a:t>
            </a:r>
            <a:r>
              <a:rPr lang="it-IT" dirty="0" err="1"/>
              <a:t>distribution</a:t>
            </a:r>
            <a:r>
              <a:rPr lang="it-IT" dirty="0"/>
              <a:t> </a:t>
            </a:r>
            <a:r>
              <a:rPr lang="it-IT" dirty="0" err="1">
                <a:solidFill>
                  <a:srgbClr val="FF0000"/>
                </a:solidFill>
              </a:rPr>
              <a:t>has</a:t>
            </a:r>
            <a:r>
              <a:rPr lang="it-IT" dirty="0">
                <a:solidFill>
                  <a:srgbClr val="FF0000"/>
                </a:solidFill>
              </a:rPr>
              <a:t> a </a:t>
            </a:r>
            <a:r>
              <a:rPr lang="it-IT" dirty="0" err="1">
                <a:solidFill>
                  <a:srgbClr val="FF0000"/>
                </a:solidFill>
              </a:rPr>
              <a:t>very</a:t>
            </a:r>
            <a:r>
              <a:rPr lang="it-IT" dirty="0">
                <a:solidFill>
                  <a:srgbClr val="FF0000"/>
                </a:solidFill>
              </a:rPr>
              <a:t> low lambda </a:t>
            </a:r>
            <a:r>
              <a:rPr lang="it-IT" dirty="0" err="1"/>
              <a:t>compared</a:t>
            </a:r>
            <a:r>
              <a:rPr lang="it-IT" dirty="0"/>
              <a:t> to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exponentials</a:t>
            </a:r>
            <a:r>
              <a:rPr lang="it-IT" dirty="0"/>
              <a:t>, </a:t>
            </a:r>
            <a:r>
              <a:rPr lang="it-IT" dirty="0" err="1"/>
              <a:t>indicating</a:t>
            </a:r>
            <a:r>
              <a:rPr lang="it-IT" dirty="0"/>
              <a:t> a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requests</a:t>
            </a:r>
            <a:r>
              <a:rPr lang="it-IT" dirty="0"/>
              <a:t> </a:t>
            </a:r>
            <a:r>
              <a:rPr lang="it-IT" dirty="0" err="1"/>
              <a:t>processed</a:t>
            </a:r>
            <a:r>
              <a:rPr lang="it-IT" dirty="0"/>
              <a:t> per minute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C70F84-B5B7-160A-BA62-479FE73B603E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697784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Project Statement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Project Statement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A </a:t>
            </a:r>
            <a:r>
              <a:rPr lang="en-GB" dirty="0"/>
              <a:t>concert</a:t>
            </a:r>
            <a:r>
              <a:rPr lang="it-IT" dirty="0"/>
              <a:t> ticketing service </a:t>
            </a:r>
            <a:r>
              <a:rPr lang="it-IT" dirty="0" err="1"/>
              <a:t>has</a:t>
            </a:r>
            <a:r>
              <a:rPr lang="it-IT" dirty="0"/>
              <a:t> to handle a large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requests</a:t>
            </a:r>
            <a:r>
              <a:rPr lang="it-IT" dirty="0"/>
              <a:t> in a short </a:t>
            </a:r>
            <a:r>
              <a:rPr lang="it-IT" dirty="0" err="1"/>
              <a:t>amount</a:t>
            </a:r>
            <a:r>
              <a:rPr lang="it-IT" dirty="0"/>
              <a:t> of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system can </a:t>
            </a:r>
            <a:r>
              <a:rPr lang="it-IT" dirty="0" err="1"/>
              <a:t>allow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most</a:t>
            </a:r>
            <a:r>
              <a:rPr lang="it-IT" dirty="0"/>
              <a:t> N = 1000 </a:t>
            </a:r>
            <a:r>
              <a:rPr lang="it-IT" dirty="0" err="1"/>
              <a:t>pending</a:t>
            </a:r>
            <a:r>
              <a:rPr lang="it-IT" dirty="0"/>
              <a:t> </a:t>
            </a:r>
            <a:r>
              <a:rPr lang="it-IT" dirty="0" err="1"/>
              <a:t>requests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a time</a:t>
            </a:r>
          </a:p>
          <a:p>
            <a:endParaRPr lang="it-IT" dirty="0"/>
          </a:p>
          <a:p>
            <a:r>
              <a:rPr lang="it-IT" dirty="0"/>
              <a:t>The service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composed</a:t>
            </a:r>
            <a:r>
              <a:rPr lang="it-IT" dirty="0"/>
              <a:t> by </a:t>
            </a:r>
            <a:r>
              <a:rPr lang="it-IT" dirty="0" err="1"/>
              <a:t>four</a:t>
            </a:r>
            <a:r>
              <a:rPr lang="it-IT" dirty="0"/>
              <a:t> stages: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Welcome </a:t>
            </a:r>
            <a:r>
              <a:rPr lang="it-IT" dirty="0" err="1"/>
              <a:t>message</a:t>
            </a:r>
            <a:r>
              <a:rPr lang="it-IT" dirty="0"/>
              <a:t> (W)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Seat </a:t>
            </a:r>
            <a:r>
              <a:rPr lang="it-IT" dirty="0" err="1"/>
              <a:t>Selection</a:t>
            </a:r>
            <a:r>
              <a:rPr lang="it-IT" dirty="0"/>
              <a:t> (S)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Payment processor (P)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Ticket </a:t>
            </a:r>
            <a:r>
              <a:rPr lang="it-IT" dirty="0" err="1"/>
              <a:t>issuing</a:t>
            </a:r>
            <a:r>
              <a:rPr lang="it-IT" dirty="0"/>
              <a:t> (T)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AB9366-C081-8607-B775-5A3B484F8B93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Goals of the Project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77567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Goals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i="1" dirty="0" err="1">
                <a:solidFill>
                  <a:srgbClr val="FF0000"/>
                </a:solidFill>
              </a:rPr>
              <a:t>Average</a:t>
            </a:r>
            <a:r>
              <a:rPr lang="it-IT" i="1" dirty="0">
                <a:solidFill>
                  <a:srgbClr val="FF0000"/>
                </a:solidFill>
              </a:rPr>
              <a:t> </a:t>
            </a:r>
            <a:r>
              <a:rPr lang="it-IT" i="1" dirty="0" err="1">
                <a:solidFill>
                  <a:srgbClr val="FF0000"/>
                </a:solidFill>
              </a:rPr>
              <a:t>response</a:t>
            </a:r>
            <a:r>
              <a:rPr lang="it-IT" i="1" dirty="0">
                <a:solidFill>
                  <a:srgbClr val="FF0000"/>
                </a:solidFill>
              </a:rPr>
              <a:t> time </a:t>
            </a:r>
            <a:r>
              <a:rPr lang="it-IT" dirty="0" err="1"/>
              <a:t>below</a:t>
            </a:r>
            <a:r>
              <a:rPr lang="it-IT" dirty="0"/>
              <a:t> 5 minutes</a:t>
            </a:r>
          </a:p>
          <a:p>
            <a:pPr marL="457200" indent="-457200">
              <a:buFont typeface="+mj-lt"/>
              <a:buAutoNum type="arabicPeriod"/>
            </a:pPr>
            <a:r>
              <a:rPr lang="it-IT" i="1" dirty="0" err="1">
                <a:solidFill>
                  <a:srgbClr val="FF0000"/>
                </a:solidFill>
              </a:rPr>
              <a:t>Average</a:t>
            </a:r>
            <a:r>
              <a:rPr lang="it-IT" i="1" dirty="0">
                <a:solidFill>
                  <a:srgbClr val="FF0000"/>
                </a:solidFill>
              </a:rPr>
              <a:t> drop </a:t>
            </a:r>
            <a:r>
              <a:rPr lang="it-IT" i="1" dirty="0" err="1">
                <a:solidFill>
                  <a:srgbClr val="FF0000"/>
                </a:solidFill>
              </a:rPr>
              <a:t>probability</a:t>
            </a:r>
            <a:r>
              <a:rPr lang="it-IT" i="1" dirty="0">
                <a:solidFill>
                  <a:srgbClr val="FF0000"/>
                </a:solidFill>
              </a:rPr>
              <a:t> </a:t>
            </a:r>
            <a:r>
              <a:rPr lang="it-IT" dirty="0" err="1"/>
              <a:t>below</a:t>
            </a:r>
            <a:r>
              <a:rPr lang="it-IT" dirty="0"/>
              <a:t> 25%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/>
              <a:t>fewest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cores per stage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D88AE-0B00-69E1-561F-B0EAA58DAC16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179160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Solution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68052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476D-B83E-75E2-0EE0-A433CE202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77DC7-9071-236E-EAF2-0DD59FC01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First of </a:t>
            </a:r>
            <a:r>
              <a:rPr lang="it-IT" dirty="0" err="1"/>
              <a:t>all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 to </a:t>
            </a:r>
            <a:r>
              <a:rPr lang="it-IT" dirty="0" err="1"/>
              <a:t>fit</a:t>
            </a:r>
            <a:r>
              <a:rPr lang="it-IT" dirty="0"/>
              <a:t> the </a:t>
            </a:r>
            <a:r>
              <a:rPr lang="it-IT" dirty="0" err="1"/>
              <a:t>given</a:t>
            </a:r>
            <a:r>
              <a:rPr lang="it-IT" dirty="0"/>
              <a:t> </a:t>
            </a:r>
            <a:r>
              <a:rPr lang="it-IT" dirty="0" err="1"/>
              <a:t>traces</a:t>
            </a:r>
            <a:r>
              <a:rPr lang="it-IT" dirty="0"/>
              <a:t> (</a:t>
            </a:r>
            <a:r>
              <a:rPr lang="it-IT" dirty="0" err="1"/>
              <a:t>using</a:t>
            </a:r>
            <a:r>
              <a:rPr lang="it-IT" dirty="0"/>
              <a:t> MATLAB), </a:t>
            </a:r>
            <a:r>
              <a:rPr lang="it-IT" dirty="0" err="1"/>
              <a:t>determing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distribution</a:t>
            </a:r>
            <a:r>
              <a:rPr lang="it-IT" dirty="0"/>
              <a:t> and </a:t>
            </a:r>
            <a:r>
              <a:rPr lang="it-IT" dirty="0" err="1"/>
              <a:t>parameters</a:t>
            </a:r>
            <a:r>
              <a:rPr lang="it-IT" dirty="0"/>
              <a:t> best follows the curve of durations for each stage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parameters</a:t>
            </a:r>
            <a:r>
              <a:rPr lang="it-IT" dirty="0"/>
              <a:t> for the </a:t>
            </a:r>
            <a:r>
              <a:rPr lang="it-IT" dirty="0" err="1"/>
              <a:t>distributions</a:t>
            </a:r>
            <a:r>
              <a:rPr lang="it-IT" dirty="0"/>
              <a:t> in minutes, the durations of the </a:t>
            </a:r>
            <a:r>
              <a:rPr lang="it-IT" dirty="0" err="1"/>
              <a:t>traces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60*1000 (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in </a:t>
            </a:r>
            <a:r>
              <a:rPr lang="it-IT" dirty="0" err="1"/>
              <a:t>milliseconds</a:t>
            </a:r>
            <a:r>
              <a:rPr lang="it-IT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All</a:t>
            </a:r>
            <a:r>
              <a:rPr lang="it-IT" dirty="0"/>
              <a:t> the plots are </a:t>
            </a:r>
            <a:r>
              <a:rPr lang="it-IT" dirty="0" err="1"/>
              <a:t>commented</a:t>
            </a:r>
            <a:r>
              <a:rPr lang="it-IT" dirty="0"/>
              <a:t> in the MATLAB file.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wish</a:t>
            </a:r>
            <a:r>
              <a:rPr lang="it-IT" dirty="0"/>
              <a:t> to </a:t>
            </a:r>
            <a:r>
              <a:rPr lang="it-IT" dirty="0" err="1"/>
              <a:t>view</a:t>
            </a:r>
            <a:r>
              <a:rPr lang="it-IT" dirty="0"/>
              <a:t> the plots,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remove the «/60000» </a:t>
            </a:r>
            <a:r>
              <a:rPr lang="it-IT" dirty="0" err="1"/>
              <a:t>initially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to the dataset and </a:t>
            </a:r>
            <a:r>
              <a:rPr lang="it-IT" dirty="0" err="1"/>
              <a:t>uncomment</a:t>
            </a:r>
            <a:r>
              <a:rPr lang="it-IT" dirty="0"/>
              <a:t> the </a:t>
            </a:r>
            <a:r>
              <a:rPr lang="it-IT" dirty="0" err="1"/>
              <a:t>desired</a:t>
            </a:r>
            <a:r>
              <a:rPr lang="it-IT" dirty="0"/>
              <a:t> plot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9A032C-DFE1-F100-D959-FC5DA49E0324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399924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17D5E-89AD-E7A0-0014-348F5DE5E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Fitting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5CDAD0-F8D0-9917-6F4B-128D459470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 err="1"/>
                  <a:t>Looking</a:t>
                </a:r>
                <a:r>
                  <a:rPr lang="it-IT" dirty="0"/>
                  <a:t> </a:t>
                </a:r>
                <a:r>
                  <a:rPr lang="it-IT" dirty="0" err="1"/>
                  <a:t>at</a:t>
                </a:r>
                <a:r>
                  <a:rPr lang="it-IT" dirty="0"/>
                  <a:t> the plots of the 4 </a:t>
                </a:r>
                <a:r>
                  <a:rPr lang="it-IT" dirty="0" err="1"/>
                  <a:t>traces</a:t>
                </a:r>
                <a:r>
                  <a:rPr lang="it-IT" dirty="0"/>
                  <a:t> and </a:t>
                </a:r>
                <a:r>
                  <a:rPr lang="it-IT" dirty="0" err="1"/>
                  <a:t>their</a:t>
                </a:r>
                <a:r>
                  <a:rPr lang="it-IT" dirty="0"/>
                  <a:t> </a:t>
                </a:r>
                <a:r>
                  <a:rPr lang="it-IT" dirty="0" err="1"/>
                  <a:t>coefficents</a:t>
                </a:r>
                <a:r>
                  <a:rPr lang="it-IT" dirty="0"/>
                  <a:t> of </a:t>
                </a:r>
                <a:r>
                  <a:rPr lang="it-IT" dirty="0" err="1"/>
                  <a:t>variation</a:t>
                </a:r>
                <a:r>
                  <a:rPr lang="it-IT" dirty="0"/>
                  <a:t> (cv), </a:t>
                </a:r>
                <a:r>
                  <a:rPr lang="it-IT" dirty="0" err="1"/>
                  <a:t>it</a:t>
                </a:r>
                <a:r>
                  <a:rPr lang="it-IT" dirty="0"/>
                  <a:t> </a:t>
                </a:r>
                <a:r>
                  <a:rPr lang="it-IT" dirty="0" err="1"/>
                  <a:t>was</a:t>
                </a:r>
                <a:r>
                  <a:rPr lang="it-IT" dirty="0"/>
                  <a:t> </a:t>
                </a:r>
                <a:r>
                  <a:rPr lang="it-IT" dirty="0" err="1"/>
                  <a:t>possible</a:t>
                </a:r>
                <a:r>
                  <a:rPr lang="it-IT" dirty="0"/>
                  <a:t> to try </a:t>
                </a:r>
                <a:r>
                  <a:rPr lang="it-IT" dirty="0" err="1"/>
                  <a:t>only</a:t>
                </a:r>
                <a:r>
                  <a:rPr lang="it-IT" dirty="0"/>
                  <a:t> a </a:t>
                </a:r>
                <a:r>
                  <a:rPr lang="it-IT" dirty="0" err="1"/>
                  <a:t>few</a:t>
                </a:r>
                <a:r>
                  <a:rPr lang="it-IT" dirty="0"/>
                  <a:t> </a:t>
                </a:r>
                <a:r>
                  <a:rPr lang="it-IT" dirty="0" err="1"/>
                  <a:t>fits</a:t>
                </a:r>
                <a:r>
                  <a:rPr lang="it-IT" dirty="0"/>
                  <a:t> per trace</a:t>
                </a:r>
              </a:p>
              <a:p>
                <a:endParaRPr lang="it-IT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Trace W -&gt; </a:t>
                </a:r>
                <a:r>
                  <a:rPr lang="it-IT" dirty="0" err="1"/>
                  <a:t>Weibull</a:t>
                </a:r>
                <a:r>
                  <a:rPr lang="it-IT" dirty="0"/>
                  <a:t> or (</a:t>
                </a:r>
                <a:r>
                  <a:rPr lang="it-IT" dirty="0" err="1"/>
                  <a:t>having</a:t>
                </a:r>
                <a:r>
                  <a:rPr lang="it-IT" dirty="0"/>
                  <a:t> cv &lt; 1) a </a:t>
                </a:r>
                <a:r>
                  <a:rPr lang="it-IT" dirty="0" err="1"/>
                  <a:t>Hypoexp</a:t>
                </a:r>
                <a:r>
                  <a:rPr lang="it-IT" dirty="0"/>
                  <a:t> / Erlang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Trace S -&gt; an </a:t>
                </a:r>
                <a:r>
                  <a:rPr lang="it-IT" dirty="0" err="1"/>
                  <a:t>Exponential</a:t>
                </a:r>
                <a:r>
                  <a:rPr lang="it-IT" dirty="0"/>
                  <a:t> (</a:t>
                </a:r>
                <a:r>
                  <a:rPr lang="it-IT" dirty="0" err="1"/>
                  <a:t>having</a:t>
                </a:r>
                <a:r>
                  <a:rPr lang="it-IT" dirty="0"/>
                  <a:t> cv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it-IT" dirty="0"/>
                  <a:t> 1)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Trace P -&gt; an </a:t>
                </a:r>
                <a:r>
                  <a:rPr lang="it-IT" dirty="0" err="1"/>
                  <a:t>Exponential</a:t>
                </a:r>
                <a:r>
                  <a:rPr lang="it-IT" dirty="0"/>
                  <a:t> (</a:t>
                </a:r>
                <a:r>
                  <a:rPr lang="it-IT" dirty="0" err="1"/>
                  <a:t>having</a:t>
                </a:r>
                <a:r>
                  <a:rPr lang="it-IT" dirty="0"/>
                  <a:t> cv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it-IT" dirty="0"/>
                  <a:t> 1)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Trace I -&gt; a </a:t>
                </a:r>
                <a:r>
                  <a:rPr lang="it-IT" dirty="0" err="1"/>
                  <a:t>Hyperexp</a:t>
                </a:r>
                <a:r>
                  <a:rPr lang="it-IT" dirty="0"/>
                  <a:t> (</a:t>
                </a:r>
                <a:r>
                  <a:rPr lang="it-IT" dirty="0" err="1"/>
                  <a:t>having</a:t>
                </a:r>
                <a:r>
                  <a:rPr lang="it-IT" dirty="0"/>
                  <a:t> cv &gt; 1)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5CDAD0-F8D0-9917-6F4B-128D459470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06" t="-8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07AC4CA-AE78-D1C3-4580-F1434142DEE4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289338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FE39-C698-7358-87B4-63A67257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529B6-8CA2-B048-8567-8EAFB070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following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:</a:t>
            </a:r>
            <a:br>
              <a:rPr lang="it-IT" dirty="0"/>
            </a:br>
            <a:endParaRPr lang="it-IT" dirty="0"/>
          </a:p>
          <a:p>
            <a:pPr marL="1200150" lvl="1" indent="-457200">
              <a:buFont typeface="+mj-lt"/>
              <a:buAutoNum type="arabicPeriod"/>
            </a:pPr>
            <a:r>
              <a:rPr lang="it-IT" dirty="0"/>
              <a:t>Trace W -&gt; </a:t>
            </a:r>
            <a:r>
              <a:rPr lang="it-IT" b="1" dirty="0"/>
              <a:t>Erlang </a:t>
            </a:r>
            <a:r>
              <a:rPr lang="it-IT" b="1" dirty="0" err="1"/>
              <a:t>distribution</a:t>
            </a:r>
            <a:br>
              <a:rPr lang="it-IT" dirty="0"/>
            </a:br>
            <a:r>
              <a:rPr lang="it-IT" dirty="0" err="1"/>
              <a:t>Params</a:t>
            </a:r>
            <a:r>
              <a:rPr lang="it-IT" dirty="0"/>
              <a:t> -&gt; k=36, </a:t>
            </a:r>
            <a:r>
              <a:rPr lang="el-GR" dirty="0"/>
              <a:t>λ</a:t>
            </a:r>
            <a:r>
              <a:rPr lang="it-IT" dirty="0"/>
              <a:t>=288008 min</a:t>
            </a:r>
            <a:r>
              <a:rPr lang="it-IT" baseline="30000" dirty="0"/>
              <a:t>-1</a:t>
            </a:r>
            <a:br>
              <a:rPr lang="it-IT" dirty="0"/>
            </a:br>
            <a:endParaRPr lang="it-IT" dirty="0"/>
          </a:p>
          <a:p>
            <a:pPr marL="1200150" lvl="1" indent="-457200">
              <a:buFont typeface="+mj-lt"/>
              <a:buAutoNum type="arabicPeriod"/>
            </a:pPr>
            <a:r>
              <a:rPr lang="it-IT" dirty="0"/>
              <a:t>Trace S -&gt; </a:t>
            </a:r>
            <a:r>
              <a:rPr lang="it-IT" b="1" dirty="0" err="1"/>
              <a:t>Exponential</a:t>
            </a:r>
            <a:r>
              <a:rPr lang="it-IT" b="1" dirty="0"/>
              <a:t> </a:t>
            </a:r>
            <a:r>
              <a:rPr lang="it-IT" b="1" dirty="0" err="1"/>
              <a:t>distribution</a:t>
            </a:r>
            <a:br>
              <a:rPr lang="it-IT" dirty="0"/>
            </a:br>
            <a:r>
              <a:rPr lang="it-IT" dirty="0" err="1"/>
              <a:t>Params</a:t>
            </a:r>
            <a:r>
              <a:rPr lang="it-IT" dirty="0"/>
              <a:t> -&gt; </a:t>
            </a:r>
            <a:r>
              <a:rPr lang="el-GR" dirty="0"/>
              <a:t>λ</a:t>
            </a:r>
            <a:r>
              <a:rPr lang="it-IT" dirty="0"/>
              <a:t>=239.124 min</a:t>
            </a:r>
            <a:r>
              <a:rPr lang="it-IT" baseline="30000" dirty="0"/>
              <a:t>-1</a:t>
            </a:r>
            <a:br>
              <a:rPr lang="it-IT" dirty="0"/>
            </a:br>
            <a:endParaRPr lang="it-IT" dirty="0"/>
          </a:p>
          <a:p>
            <a:pPr marL="1200150" lvl="1" indent="-457200">
              <a:buFont typeface="+mj-lt"/>
              <a:buAutoNum type="arabicPeriod"/>
            </a:pPr>
            <a:r>
              <a:rPr lang="it-IT" dirty="0"/>
              <a:t>Trace P -&gt; </a:t>
            </a:r>
            <a:r>
              <a:rPr lang="it-IT" b="1" dirty="0" err="1"/>
              <a:t>Exponential</a:t>
            </a:r>
            <a:r>
              <a:rPr lang="it-IT" b="1" dirty="0"/>
              <a:t> </a:t>
            </a:r>
            <a:r>
              <a:rPr lang="it-IT" b="1" dirty="0" err="1"/>
              <a:t>distribution</a:t>
            </a:r>
            <a:br>
              <a:rPr lang="it-IT" dirty="0"/>
            </a:br>
            <a:r>
              <a:rPr lang="it-IT" dirty="0" err="1"/>
              <a:t>Params</a:t>
            </a:r>
            <a:r>
              <a:rPr lang="it-IT" dirty="0"/>
              <a:t> -&gt; </a:t>
            </a:r>
            <a:r>
              <a:rPr lang="el-GR" dirty="0"/>
              <a:t>λ</a:t>
            </a:r>
            <a:r>
              <a:rPr lang="it-IT" dirty="0"/>
              <a:t>=1203.19 min</a:t>
            </a:r>
            <a:r>
              <a:rPr lang="it-IT" baseline="30000" dirty="0"/>
              <a:t>-1</a:t>
            </a:r>
            <a:br>
              <a:rPr lang="it-IT" dirty="0"/>
            </a:br>
            <a:endParaRPr lang="it-IT" dirty="0"/>
          </a:p>
          <a:p>
            <a:pPr marL="1200150" lvl="1" indent="-457200">
              <a:buFont typeface="+mj-lt"/>
              <a:buAutoNum type="arabicPeriod"/>
            </a:pPr>
            <a:r>
              <a:rPr lang="it-IT" dirty="0"/>
              <a:t>Trace I -&gt; </a:t>
            </a:r>
            <a:r>
              <a:rPr lang="it-IT" b="1" dirty="0" err="1"/>
              <a:t>HyperExp</a:t>
            </a:r>
            <a:r>
              <a:rPr lang="it-IT" b="1" dirty="0"/>
              <a:t> </a:t>
            </a:r>
            <a:r>
              <a:rPr lang="it-IT" b="1" dirty="0" err="1"/>
              <a:t>distribution</a:t>
            </a:r>
            <a:br>
              <a:rPr lang="it-IT" dirty="0"/>
            </a:br>
            <a:r>
              <a:rPr lang="it-IT" dirty="0" err="1"/>
              <a:t>Params</a:t>
            </a:r>
            <a:r>
              <a:rPr lang="it-IT" dirty="0"/>
              <a:t> -&gt; </a:t>
            </a:r>
            <a:r>
              <a:rPr lang="el-GR" dirty="0"/>
              <a:t>λ</a:t>
            </a:r>
            <a:r>
              <a:rPr lang="it-IT" baseline="-25000" dirty="0"/>
              <a:t>1</a:t>
            </a:r>
            <a:r>
              <a:rPr lang="it-IT" dirty="0"/>
              <a:t>=537.042 min</a:t>
            </a:r>
            <a:r>
              <a:rPr lang="it-IT" baseline="30000" dirty="0"/>
              <a:t>-1</a:t>
            </a:r>
            <a:r>
              <a:rPr lang="it-IT" dirty="0"/>
              <a:t>, </a:t>
            </a:r>
            <a:r>
              <a:rPr lang="el-GR" dirty="0"/>
              <a:t>λ</a:t>
            </a:r>
            <a:r>
              <a:rPr lang="it-IT" baseline="-25000" dirty="0"/>
              <a:t>2</a:t>
            </a:r>
            <a:r>
              <a:rPr lang="it-IT" dirty="0"/>
              <a:t>=2149.71 min</a:t>
            </a:r>
            <a:r>
              <a:rPr lang="it-IT" baseline="30000" dirty="0"/>
              <a:t>-1</a:t>
            </a:r>
            <a:r>
              <a:rPr lang="it-IT" dirty="0"/>
              <a:t>, p</a:t>
            </a:r>
            <a:r>
              <a:rPr lang="it-IT" baseline="-25000" dirty="0"/>
              <a:t>1</a:t>
            </a:r>
            <a:r>
              <a:rPr lang="it-IT" dirty="0"/>
              <a:t>=0.203235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F445B9-8294-93A6-F021-38659DDAC478}"/>
              </a:ext>
            </a:extLst>
          </p:cNvPr>
          <p:cNvSpPr txBox="1"/>
          <p:nvPr/>
        </p:nvSpPr>
        <p:spPr>
          <a:xfrm>
            <a:off x="167497" y="6347012"/>
            <a:ext cx="3102131" cy="307777"/>
          </a:xfrm>
          <a:prstGeom prst="rect">
            <a:avLst/>
          </a:prstGeom>
          <a:solidFill>
            <a:srgbClr val="728FA5"/>
          </a:solidFill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Simone Scevaroli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9916438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306</TotalTime>
  <Words>914</Words>
  <Application>Microsoft Office PowerPoint</Application>
  <PresentationFormat>On-screen Show (4:3)</PresentationFormat>
  <Paragraphs>95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 Math</vt:lpstr>
      <vt:lpstr>Wingdings</vt:lpstr>
      <vt:lpstr>POLI</vt:lpstr>
      <vt:lpstr>Titolo presentazione sottotitolo</vt:lpstr>
      <vt:lpstr>Project Statement</vt:lpstr>
      <vt:lpstr>Project Statement</vt:lpstr>
      <vt:lpstr>Goals of the Project</vt:lpstr>
      <vt:lpstr>Goals</vt:lpstr>
      <vt:lpstr>Solution</vt:lpstr>
      <vt:lpstr>Fitting</vt:lpstr>
      <vt:lpstr>Fitting</vt:lpstr>
      <vt:lpstr>Fitting</vt:lpstr>
      <vt:lpstr>Simulation using JMT</vt:lpstr>
      <vt:lpstr>Simulation using JMT</vt:lpstr>
      <vt:lpstr>Performance indexes</vt:lpstr>
      <vt:lpstr>Other JMT parameters</vt:lpstr>
      <vt:lpstr>Running simulations</vt:lpstr>
      <vt:lpstr>Results</vt:lpstr>
      <vt:lpstr>Results</vt:lpstr>
      <vt:lpstr>Results</vt:lpstr>
      <vt:lpstr>Conclusions</vt:lpstr>
      <vt:lpstr>Conclusions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Simone Scevaroli</cp:lastModifiedBy>
  <cp:revision>37</cp:revision>
  <dcterms:created xsi:type="dcterms:W3CDTF">2015-05-26T12:27:57Z</dcterms:created>
  <dcterms:modified xsi:type="dcterms:W3CDTF">2024-01-13T08:49:26Z</dcterms:modified>
</cp:coreProperties>
</file>